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tiff" ContentType="image/tiff"/>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
  </p:notesMasterIdLst>
  <p:sldIdLst>
    <p:sldId id="256" r:id="rId2"/>
    <p:sldId id="305" r:id="rId3"/>
    <p:sldId id="296" r:id="rId4"/>
    <p:sldId id="304" r:id="rId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0" d="100"/>
          <a:sy n="70" d="100"/>
        </p:scale>
        <p:origin x="-828" y="-7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1049FE8-1A39-4F73-8791-C2D8B64BD269}" type="datetimeFigureOut">
              <a:rPr lang="en-US" smtClean="0"/>
              <a:pPr/>
              <a:t>21-Jun-21</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AA46BEE-5574-412B-B498-3788E435FB52}" type="slidenum">
              <a:rPr lang="en-US" smtClean="0"/>
              <a:pPr/>
              <a:t>‹#›</a:t>
            </a:fld>
            <a:endParaRPr lang="en-US"/>
          </a:p>
        </p:txBody>
      </p:sp>
    </p:spTree>
    <p:extLst>
      <p:ext uri="{BB962C8B-B14F-4D97-AF65-F5344CB8AC3E}">
        <p14:creationId xmlns="" xmlns:p14="http://schemas.microsoft.com/office/powerpoint/2010/main" val="39040256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AA46BEE-5574-412B-B498-3788E435FB52}" type="slidenum">
              <a:rPr lang="en-US" smtClean="0"/>
              <a:pPr/>
              <a:t>1</a:t>
            </a:fld>
            <a:endParaRPr lang="en-US"/>
          </a:p>
        </p:txBody>
      </p:sp>
    </p:spTree>
    <p:extLst>
      <p:ext uri="{BB962C8B-B14F-4D97-AF65-F5344CB8AC3E}">
        <p14:creationId xmlns="" xmlns:p14="http://schemas.microsoft.com/office/powerpoint/2010/main" val="11419822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AA46BEE-5574-412B-B498-3788E435FB52}" type="slidenum">
              <a:rPr lang="en-US" smtClean="0"/>
              <a:pPr/>
              <a:t>2</a:t>
            </a:fld>
            <a:endParaRPr lang="en-US"/>
          </a:p>
        </p:txBody>
      </p:sp>
    </p:spTree>
    <p:extLst>
      <p:ext uri="{BB962C8B-B14F-4D97-AF65-F5344CB8AC3E}">
        <p14:creationId xmlns="" xmlns:p14="http://schemas.microsoft.com/office/powerpoint/2010/main" val="189510250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AA46BEE-5574-412B-B498-3788E435FB52}" type="slidenum">
              <a:rPr lang="en-US" smtClean="0"/>
              <a:pPr/>
              <a:t>3</a:t>
            </a:fld>
            <a:endParaRPr lang="en-US"/>
          </a:p>
        </p:txBody>
      </p:sp>
    </p:spTree>
    <p:extLst>
      <p:ext uri="{BB962C8B-B14F-4D97-AF65-F5344CB8AC3E}">
        <p14:creationId xmlns="" xmlns:p14="http://schemas.microsoft.com/office/powerpoint/2010/main" val="189510250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AA46BEE-5574-412B-B498-3788E435FB52}" type="slidenum">
              <a:rPr lang="en-US" smtClean="0"/>
              <a:pPr/>
              <a:t>4</a:t>
            </a:fld>
            <a:endParaRPr lang="en-US"/>
          </a:p>
        </p:txBody>
      </p:sp>
    </p:spTree>
    <p:extLst>
      <p:ext uri="{BB962C8B-B14F-4D97-AF65-F5344CB8AC3E}">
        <p14:creationId xmlns="" xmlns:p14="http://schemas.microsoft.com/office/powerpoint/2010/main" val="189510250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21-Jun-21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21-Jun-21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21-Jun-21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21-Jun-21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21-Jun-21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21-Jun-21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21-Jun-21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21-Jun-21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21-Jun-21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21-Jun-21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21-Jun-21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21-Jun-21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tiff"/><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4.tiff"/><Relationship Id="rId4" Type="http://schemas.openxmlformats.org/officeDocument/2006/relationships/image" Target="../media/image3.tiff"/></Relationships>
</file>

<file path=ppt/slides/_rels/slide3.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image" Target="../media/image4.tiff"/><Relationship Id="rId4" Type="http://schemas.openxmlformats.org/officeDocument/2006/relationships/image" Target="../media/image3.tiff"/></Relationships>
</file>

<file path=ppt/slides/_rels/slide4.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image" Target="../media/image4.tiff"/><Relationship Id="rId4" Type="http://schemas.openxmlformats.org/officeDocument/2006/relationships/image" Target="../media/image3.tif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a:picLocks noChangeAspect="1"/>
          </p:cNvPicPr>
          <p:nvPr/>
        </p:nvPicPr>
        <p:blipFill>
          <a:blip r:embed="rId3" cstate="print">
            <a:extLst>
              <a:ext uri="{28A0092B-C50C-407E-A947-70E740481C1C}">
                <a14:useLocalDpi xmlns="" xmlns:a14="http://schemas.microsoft.com/office/drawing/2010/main" val="0"/>
              </a:ext>
            </a:extLst>
          </a:blip>
          <a:stretch>
            <a:fillRect/>
          </a:stretch>
        </p:blipFill>
        <p:spPr>
          <a:xfrm>
            <a:off x="211835" y="82295"/>
            <a:ext cx="8720329" cy="6693409"/>
          </a:xfrm>
          <a:prstGeom prst="rect">
            <a:avLst/>
          </a:prstGeom>
        </p:spPr>
      </p:pic>
      <p:sp>
        <p:nvSpPr>
          <p:cNvPr id="1026" name="Text Box 2"/>
          <p:cNvSpPr txBox="1">
            <a:spLocks noChangeArrowheads="1"/>
          </p:cNvSpPr>
          <p:nvPr/>
        </p:nvSpPr>
        <p:spPr bwMode="auto">
          <a:xfrm>
            <a:off x="1447800" y="4377013"/>
            <a:ext cx="6037729" cy="632478"/>
          </a:xfrm>
          <a:prstGeom prst="rect">
            <a:avLst/>
          </a:prstGeom>
          <a:solidFill>
            <a:srgbClr val="FFFFFF"/>
          </a:solidFill>
          <a:ln w="9525">
            <a:solidFill>
              <a:srgbClr val="2E74B5"/>
            </a:solidFill>
            <a:prstDash val="dash"/>
            <a:miter lim="800000"/>
            <a:headEnd/>
            <a:tailEnd/>
          </a:ln>
        </p:spPr>
        <p:txBody>
          <a:bodyPr vert="horz" wrap="square" lIns="91440" tIns="45720" rIns="91440" bIns="45720" numCol="1" anchor="t" anchorCtr="0" compatLnSpc="1">
            <a:prstTxWarp prst="textNoShape">
              <a:avLst/>
            </a:prstTxWarp>
          </a:bodyPr>
          <a:lstStyle/>
          <a:p>
            <a:pPr lvl="0" algn="ctr" fontAlgn="base">
              <a:spcBef>
                <a:spcPct val="0"/>
              </a:spcBef>
              <a:spcAft>
                <a:spcPts val="1000"/>
              </a:spcAft>
            </a:pPr>
            <a:r>
              <a:rPr lang="bs-Latn-BA" sz="1100" dirty="0" smtClean="0"/>
              <a:t>This project has been funded with support from the European Commission. This publication reflects the views only of the author, and the Commission cannot be held responsible for any use which may be made of the information contained therein</a:t>
            </a:r>
            <a:r>
              <a:rPr lang="en-US" sz="1100" dirty="0"/>
              <a:t>.</a:t>
            </a:r>
            <a:endParaRPr lang="en-US" sz="1100" dirty="0" smtClean="0"/>
          </a:p>
        </p:txBody>
      </p:sp>
      <p:sp>
        <p:nvSpPr>
          <p:cNvPr id="7" name="Subtitle 2"/>
          <p:cNvSpPr>
            <a:spLocks noGrp="1"/>
          </p:cNvSpPr>
          <p:nvPr>
            <p:ph type="subTitle" idx="1"/>
          </p:nvPr>
        </p:nvSpPr>
        <p:spPr>
          <a:xfrm>
            <a:off x="1237129" y="1709738"/>
            <a:ext cx="6400800" cy="1143000"/>
          </a:xfrm>
        </p:spPr>
        <p:txBody>
          <a:bodyPr/>
          <a:lstStyle/>
          <a:p>
            <a:r>
              <a:rPr lang="sr-Latn-BA" b="1" dirty="0" smtClean="0">
                <a:solidFill>
                  <a:schemeClr val="accent1">
                    <a:lumMod val="75000"/>
                  </a:schemeClr>
                </a:solidFill>
                <a:effectLst>
                  <a:outerShdw blurRad="38100" dist="38100" dir="2700000" algn="tl">
                    <a:srgbClr val="000000">
                      <a:alpha val="43137"/>
                    </a:srgbClr>
                  </a:outerShdw>
                </a:effectLst>
                <a:latin typeface="Calibri Light" pitchFamily="34" charset="0"/>
                <a:cs typeface="Calibri Light" pitchFamily="34" charset="0"/>
              </a:rPr>
              <a:t>Quality assurance and monitoring</a:t>
            </a:r>
            <a:endParaRPr lang="bs-Latn-BA" b="1" dirty="0">
              <a:solidFill>
                <a:schemeClr val="accent1">
                  <a:lumMod val="75000"/>
                </a:schemeClr>
              </a:solidFill>
              <a:effectLst>
                <a:outerShdw blurRad="38100" dist="38100" dir="2700000" algn="tl">
                  <a:srgbClr val="000000">
                    <a:alpha val="43137"/>
                  </a:srgbClr>
                </a:outerShdw>
              </a:effectLst>
              <a:latin typeface="Calibri Light" pitchFamily="34" charset="0"/>
              <a:cs typeface="Calibri Light" pitchFamily="34" charset="0"/>
            </a:endParaRPr>
          </a:p>
        </p:txBody>
      </p:sp>
      <p:sp>
        <p:nvSpPr>
          <p:cNvPr id="8" name="Title 1"/>
          <p:cNvSpPr txBox="1">
            <a:spLocks/>
          </p:cNvSpPr>
          <p:nvPr/>
        </p:nvSpPr>
        <p:spPr>
          <a:xfrm>
            <a:off x="551329" y="2788729"/>
            <a:ext cx="7772400" cy="8382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sr-Latn-BA" sz="1800" dirty="0" smtClean="0">
                <a:solidFill>
                  <a:schemeClr val="accent1">
                    <a:lumMod val="75000"/>
                  </a:schemeClr>
                </a:solidFill>
                <a:latin typeface="Calibri Light" pitchFamily="34" charset="0"/>
                <a:cs typeface="Calibri Light" pitchFamily="34" charset="0"/>
              </a:rPr>
              <a:t>Maria Manuela Portela</a:t>
            </a:r>
          </a:p>
          <a:p>
            <a:r>
              <a:rPr lang="sr-Latn-BA" sz="1800" dirty="0" smtClean="0">
                <a:solidFill>
                  <a:schemeClr val="accent1">
                    <a:lumMod val="75000"/>
                  </a:schemeClr>
                </a:solidFill>
                <a:latin typeface="Calibri Light" pitchFamily="34" charset="0"/>
                <a:cs typeface="Calibri Light" pitchFamily="34" charset="0"/>
              </a:rPr>
              <a:t>Milan Gocić</a:t>
            </a:r>
            <a:endParaRPr lang="sr-Latn-BA" sz="1800" dirty="0" smtClean="0">
              <a:solidFill>
                <a:schemeClr val="accent1">
                  <a:lumMod val="75000"/>
                </a:schemeClr>
              </a:solidFill>
              <a:latin typeface="Calibri Light" pitchFamily="34" charset="0"/>
              <a:cs typeface="Calibri Light" pitchFamily="34" charset="0"/>
            </a:endParaRPr>
          </a:p>
        </p:txBody>
      </p:sp>
      <p:sp>
        <p:nvSpPr>
          <p:cNvPr id="9" name="Title 1"/>
          <p:cNvSpPr txBox="1">
            <a:spLocks/>
          </p:cNvSpPr>
          <p:nvPr/>
        </p:nvSpPr>
        <p:spPr>
          <a:xfrm>
            <a:off x="551329" y="3700178"/>
            <a:ext cx="7772400" cy="6858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1800" dirty="0" smtClean="0">
                <a:solidFill>
                  <a:schemeClr val="accent1">
                    <a:lumMod val="75000"/>
                  </a:schemeClr>
                </a:solidFill>
                <a:latin typeface="Calibri Light" pitchFamily="34" charset="0"/>
                <a:cs typeface="Calibri Light" pitchFamily="34" charset="0"/>
              </a:rPr>
              <a:t>23 June</a:t>
            </a:r>
            <a:r>
              <a:rPr lang="sr-Latn-BA" sz="1800" dirty="0" smtClean="0">
                <a:solidFill>
                  <a:schemeClr val="accent1">
                    <a:lumMod val="75000"/>
                  </a:schemeClr>
                </a:solidFill>
                <a:latin typeface="Calibri Light" pitchFamily="34" charset="0"/>
                <a:cs typeface="Calibri Light" pitchFamily="34" charset="0"/>
              </a:rPr>
              <a:t> 2021</a:t>
            </a:r>
            <a:endParaRPr lang="bs-Latn-BA" sz="1800" dirty="0">
              <a:solidFill>
                <a:schemeClr val="accent1">
                  <a:lumMod val="75000"/>
                </a:schemeClr>
              </a:solidFill>
              <a:latin typeface="Calibri Light" pitchFamily="34" charset="0"/>
              <a:cs typeface="Calibri Light" pitchFamily="34"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Flowchart: Process 10"/>
          <p:cNvSpPr/>
          <p:nvPr/>
        </p:nvSpPr>
        <p:spPr>
          <a:xfrm>
            <a:off x="0" y="6273225"/>
            <a:ext cx="9144000" cy="584775"/>
          </a:xfrm>
          <a:prstGeom prst="flowChartProcess">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Content Placeholder 3"/>
          <p:cNvPicPr>
            <a:picLocks noGrp="1" noChangeAspect="1"/>
          </p:cNvPicPr>
          <p:nvPr>
            <p:ph idx="1"/>
          </p:nvPr>
        </p:nvPicPr>
        <p:blipFill>
          <a:blip r:embed="rId3" cstate="print">
            <a:extLst>
              <a:ext uri="{28A0092B-C50C-407E-A947-70E740481C1C}">
                <a14:useLocalDpi xmlns="" xmlns:a14="http://schemas.microsoft.com/office/drawing/2010/main" val="0"/>
              </a:ext>
            </a:extLst>
          </a:blip>
          <a:stretch>
            <a:fillRect/>
          </a:stretch>
        </p:blipFill>
        <p:spPr>
          <a:xfrm>
            <a:off x="533401" y="104570"/>
            <a:ext cx="1743324" cy="423940"/>
          </a:xfrm>
        </p:spPr>
      </p:pic>
      <p:pic>
        <p:nvPicPr>
          <p:cNvPr id="6" name="Picture 5"/>
          <p:cNvPicPr>
            <a:picLocks noChangeAspect="1"/>
          </p:cNvPicPr>
          <p:nvPr/>
        </p:nvPicPr>
        <p:blipFill>
          <a:blip r:embed="rId4" cstate="print">
            <a:extLst>
              <a:ext uri="{28A0092B-C50C-407E-A947-70E740481C1C}">
                <a14:useLocalDpi xmlns="" xmlns:a14="http://schemas.microsoft.com/office/drawing/2010/main" val="0"/>
              </a:ext>
            </a:extLst>
          </a:blip>
          <a:stretch>
            <a:fillRect/>
          </a:stretch>
        </p:blipFill>
        <p:spPr>
          <a:xfrm>
            <a:off x="7237053" y="103258"/>
            <a:ext cx="1675148" cy="425252"/>
          </a:xfrm>
          <a:prstGeom prst="rect">
            <a:avLst/>
          </a:prstGeom>
        </p:spPr>
      </p:pic>
      <p:pic>
        <p:nvPicPr>
          <p:cNvPr id="7" name="Picture 6"/>
          <p:cNvPicPr>
            <a:picLocks noChangeAspect="1"/>
          </p:cNvPicPr>
          <p:nvPr/>
        </p:nvPicPr>
        <p:blipFill>
          <a:blip r:embed="rId5" cstate="print">
            <a:extLst>
              <a:ext uri="{28A0092B-C50C-407E-A947-70E740481C1C}">
                <a14:useLocalDpi xmlns="" xmlns:a14="http://schemas.microsoft.com/office/drawing/2010/main" val="0"/>
              </a:ext>
            </a:extLst>
          </a:blip>
          <a:stretch>
            <a:fillRect/>
          </a:stretch>
        </p:blipFill>
        <p:spPr>
          <a:xfrm rot="21151370">
            <a:off x="15475" y="229266"/>
            <a:ext cx="3555698" cy="491177"/>
          </a:xfrm>
          <a:prstGeom prst="rect">
            <a:avLst/>
          </a:prstGeom>
        </p:spPr>
      </p:pic>
      <p:sp>
        <p:nvSpPr>
          <p:cNvPr id="8" name="Rectangle 7"/>
          <p:cNvSpPr/>
          <p:nvPr/>
        </p:nvSpPr>
        <p:spPr>
          <a:xfrm>
            <a:off x="4482" y="6273225"/>
            <a:ext cx="6091518" cy="584775"/>
          </a:xfrm>
          <a:prstGeom prst="rect">
            <a:avLst/>
          </a:prstGeom>
        </p:spPr>
        <p:txBody>
          <a:bodyPr wrap="square">
            <a:spAutoFit/>
          </a:bodyPr>
          <a:lstStyle/>
          <a:p>
            <a:r>
              <a:rPr lang="en-US" sz="1600" dirty="0">
                <a:solidFill>
                  <a:schemeClr val="bg1"/>
                </a:solidFill>
              </a:rPr>
              <a:t>Strengthening of master curricula in water resources  </a:t>
            </a:r>
            <a:r>
              <a:rPr lang="en-US" sz="1600" dirty="0" smtClean="0">
                <a:solidFill>
                  <a:schemeClr val="bg1"/>
                </a:solidFill>
              </a:rPr>
              <a:t>management </a:t>
            </a:r>
          </a:p>
          <a:p>
            <a:r>
              <a:rPr lang="en-US" sz="1600" dirty="0" smtClean="0">
                <a:solidFill>
                  <a:schemeClr val="bg1"/>
                </a:solidFill>
              </a:rPr>
              <a:t>for </a:t>
            </a:r>
            <a:r>
              <a:rPr lang="en-US" sz="1600" dirty="0">
                <a:solidFill>
                  <a:schemeClr val="bg1"/>
                </a:solidFill>
              </a:rPr>
              <a:t>the Western Balkans HEIs and stakeholders</a:t>
            </a:r>
          </a:p>
        </p:txBody>
      </p:sp>
      <p:sp>
        <p:nvSpPr>
          <p:cNvPr id="10" name="Rectangle 9"/>
          <p:cNvSpPr/>
          <p:nvPr/>
        </p:nvSpPr>
        <p:spPr>
          <a:xfrm>
            <a:off x="7086600" y="6488668"/>
            <a:ext cx="1976054" cy="369332"/>
          </a:xfrm>
          <a:prstGeom prst="rect">
            <a:avLst/>
          </a:prstGeom>
        </p:spPr>
        <p:txBody>
          <a:bodyPr wrap="none">
            <a:spAutoFit/>
          </a:bodyPr>
          <a:lstStyle/>
          <a:p>
            <a:r>
              <a:rPr lang="en-US" dirty="0"/>
              <a:t> </a:t>
            </a:r>
            <a:r>
              <a:rPr lang="en-US" sz="1600" dirty="0">
                <a:solidFill>
                  <a:schemeClr val="bg1"/>
                </a:solidFill>
              </a:rPr>
              <a:t>www.swarm.ni.ac.rs</a:t>
            </a:r>
          </a:p>
        </p:txBody>
      </p:sp>
      <p:sp>
        <p:nvSpPr>
          <p:cNvPr id="12" name="Content Placeholder 2"/>
          <p:cNvSpPr txBox="1">
            <a:spLocks/>
          </p:cNvSpPr>
          <p:nvPr/>
        </p:nvSpPr>
        <p:spPr>
          <a:xfrm>
            <a:off x="381000" y="1295400"/>
            <a:ext cx="8229600" cy="4525963"/>
          </a:xfrm>
          <a:prstGeom prst="rect">
            <a:avLst/>
          </a:prstGeom>
        </p:spPr>
        <p:txBody>
          <a:bodyPr vert="horz" lIns="91440" tIns="45720" rIns="91440" bIns="45720" rtlCol="0">
            <a:noAutofit/>
          </a:bodyPr>
          <a:lstStyle/>
          <a:p>
            <a:pPr algn="just">
              <a:buFont typeface="Wingdings" pitchFamily="2" charset="2"/>
              <a:buChar char="Ø"/>
            </a:pPr>
            <a:endParaRPr lang="en-US" sz="2000" dirty="0">
              <a:latin typeface="Calibri Light" pitchFamily="34" charset="0"/>
              <a:cs typeface="Calibri Light" pitchFamily="34" charset="0"/>
            </a:endParaRPr>
          </a:p>
        </p:txBody>
      </p:sp>
      <p:sp>
        <p:nvSpPr>
          <p:cNvPr id="17" name="Title 1"/>
          <p:cNvSpPr>
            <a:spLocks noGrp="1"/>
          </p:cNvSpPr>
          <p:nvPr>
            <p:ph type="title"/>
          </p:nvPr>
        </p:nvSpPr>
        <p:spPr>
          <a:xfrm>
            <a:off x="457200" y="914400"/>
            <a:ext cx="8229600" cy="838200"/>
          </a:xfrm>
        </p:spPr>
        <p:txBody>
          <a:bodyPr>
            <a:noAutofit/>
          </a:bodyPr>
          <a:lstStyle/>
          <a:p>
            <a:r>
              <a:rPr lang="sr-Latn-RS" sz="4000" dirty="0" smtClean="0">
                <a:solidFill>
                  <a:schemeClr val="tx2">
                    <a:lumMod val="60000"/>
                    <a:lumOff val="40000"/>
                  </a:schemeClr>
                </a:solidFill>
              </a:rPr>
              <a:t>Modifications of QAP</a:t>
            </a:r>
            <a:endParaRPr lang="en-US" sz="4000" b="1" dirty="0">
              <a:solidFill>
                <a:schemeClr val="tx2">
                  <a:lumMod val="60000"/>
                  <a:lumOff val="40000"/>
                </a:schemeClr>
              </a:solidFill>
              <a:latin typeface="Calibri Light" pitchFamily="34" charset="0"/>
              <a:cs typeface="Calibri Light" pitchFamily="34" charset="0"/>
            </a:endParaRPr>
          </a:p>
        </p:txBody>
      </p:sp>
      <p:sp>
        <p:nvSpPr>
          <p:cNvPr id="18" name="Content Placeholder 2"/>
          <p:cNvSpPr txBox="1">
            <a:spLocks/>
          </p:cNvSpPr>
          <p:nvPr/>
        </p:nvSpPr>
        <p:spPr>
          <a:xfrm>
            <a:off x="381000" y="1981200"/>
            <a:ext cx="8229600" cy="3962400"/>
          </a:xfrm>
          <a:prstGeom prst="rect">
            <a:avLst/>
          </a:prstGeom>
        </p:spPr>
        <p:txBody>
          <a:bodyPr vert="horz" lIns="91440" tIns="45720" rIns="91440" bIns="45720" rtlCol="0">
            <a:noAutofit/>
          </a:bodyPr>
          <a:lstStyle/>
          <a:p>
            <a:pPr marL="342900" lvl="0" indent="-342900" algn="just">
              <a:spcBef>
                <a:spcPct val="20000"/>
              </a:spcBef>
              <a:buFont typeface="Wingdings" pitchFamily="2" charset="2"/>
              <a:buChar char="Ø"/>
              <a:defRPr/>
            </a:pPr>
            <a:r>
              <a:rPr lang="sr-Latn-RS" sz="2600" dirty="0" smtClean="0">
                <a:solidFill>
                  <a:schemeClr val="tx2">
                    <a:lumMod val="60000"/>
                    <a:lumOff val="40000"/>
                  </a:schemeClr>
                </a:solidFill>
                <a:latin typeface="Calibri Light" pitchFamily="34" charset="0"/>
                <a:cs typeface="Calibri Light" pitchFamily="34" charset="0"/>
              </a:rPr>
              <a:t>New annexes added</a:t>
            </a:r>
          </a:p>
          <a:p>
            <a:pPr marL="800100" lvl="1" indent="-342900" algn="just">
              <a:spcBef>
                <a:spcPct val="20000"/>
              </a:spcBef>
              <a:buFont typeface="Wingdings" pitchFamily="2" charset="2"/>
              <a:buChar char="§"/>
              <a:defRPr/>
            </a:pPr>
            <a:r>
              <a:rPr lang="sr-Latn-RS" sz="2600" dirty="0" smtClean="0">
                <a:solidFill>
                  <a:schemeClr val="tx2">
                    <a:lumMod val="60000"/>
                    <a:lumOff val="40000"/>
                  </a:schemeClr>
                </a:solidFill>
                <a:latin typeface="Calibri Light" pitchFamily="34" charset="0"/>
                <a:cs typeface="Calibri Light" pitchFamily="34" charset="0"/>
              </a:rPr>
              <a:t>Annex QA14 Course evaluation</a:t>
            </a:r>
          </a:p>
          <a:p>
            <a:pPr marL="800100" lvl="1" indent="-342900" algn="just">
              <a:spcBef>
                <a:spcPct val="20000"/>
              </a:spcBef>
              <a:buFont typeface="Wingdings" pitchFamily="2" charset="2"/>
              <a:buChar char="§"/>
              <a:defRPr/>
            </a:pPr>
            <a:r>
              <a:rPr lang="sr-Latn-RS" sz="2600" dirty="0" smtClean="0">
                <a:solidFill>
                  <a:schemeClr val="tx2">
                    <a:lumMod val="60000"/>
                    <a:lumOff val="40000"/>
                  </a:schemeClr>
                </a:solidFill>
                <a:latin typeface="Calibri Light" pitchFamily="34" charset="0"/>
                <a:cs typeface="Calibri Light" pitchFamily="34" charset="0"/>
              </a:rPr>
              <a:t>Annex QA15 Course evaluation report</a:t>
            </a:r>
          </a:p>
          <a:p>
            <a:pPr marL="800100" lvl="1" indent="-342900" algn="just">
              <a:spcBef>
                <a:spcPct val="20000"/>
              </a:spcBef>
              <a:buFont typeface="Wingdings" pitchFamily="2" charset="2"/>
              <a:buChar char="§"/>
              <a:defRPr/>
            </a:pPr>
            <a:r>
              <a:rPr lang="sr-Latn-RS" sz="2600" dirty="0" smtClean="0">
                <a:solidFill>
                  <a:schemeClr val="tx2">
                    <a:lumMod val="60000"/>
                    <a:lumOff val="40000"/>
                  </a:schemeClr>
                </a:solidFill>
                <a:latin typeface="Calibri Light" pitchFamily="34" charset="0"/>
                <a:cs typeface="Calibri Light" pitchFamily="34" charset="0"/>
              </a:rPr>
              <a:t>Annex QA16 Self-evaluation of summer/winter school</a:t>
            </a:r>
          </a:p>
          <a:p>
            <a:pPr marL="800100" lvl="1" indent="-342900" algn="just">
              <a:spcBef>
                <a:spcPct val="20000"/>
              </a:spcBef>
              <a:buFont typeface="Wingdings" pitchFamily="2" charset="2"/>
              <a:buChar char="§"/>
              <a:defRPr/>
            </a:pPr>
            <a:r>
              <a:rPr lang="sr-Latn-RS" sz="2600" smtClean="0">
                <a:solidFill>
                  <a:schemeClr val="tx2">
                    <a:lumMod val="60000"/>
                    <a:lumOff val="40000"/>
                  </a:schemeClr>
                </a:solidFill>
                <a:latin typeface="Calibri Light" pitchFamily="34" charset="0"/>
                <a:cs typeface="Calibri Light" pitchFamily="34" charset="0"/>
              </a:rPr>
              <a:t>Annex QA17 Self-evaluation of summer/winter school report</a:t>
            </a:r>
            <a:endParaRPr lang="sr-Latn-RS" sz="2600" dirty="0" smtClean="0">
              <a:solidFill>
                <a:schemeClr val="tx2">
                  <a:lumMod val="60000"/>
                  <a:lumOff val="40000"/>
                </a:schemeClr>
              </a:solidFill>
              <a:latin typeface="Calibri Light" pitchFamily="34" charset="0"/>
              <a:cs typeface="Calibri Light" pitchFamily="34" charset="0"/>
            </a:endParaRPr>
          </a:p>
          <a:p>
            <a:pPr marL="342900" lvl="0" indent="-342900" algn="just">
              <a:spcBef>
                <a:spcPct val="20000"/>
              </a:spcBef>
              <a:buFont typeface="Wingdings" pitchFamily="2" charset="2"/>
              <a:buChar char="Ø"/>
              <a:defRPr/>
            </a:pPr>
            <a:endParaRPr lang="sr-Latn-RS" sz="2600" dirty="0" smtClean="0">
              <a:solidFill>
                <a:schemeClr val="tx2">
                  <a:lumMod val="60000"/>
                  <a:lumOff val="40000"/>
                </a:schemeClr>
              </a:solidFill>
              <a:latin typeface="Calibri Light" pitchFamily="34" charset="0"/>
              <a:cs typeface="Calibri Light" pitchFamily="34" charset="0"/>
            </a:endParaRPr>
          </a:p>
        </p:txBody>
      </p:sp>
    </p:spTree>
    <p:extLst>
      <p:ext uri="{BB962C8B-B14F-4D97-AF65-F5344CB8AC3E}">
        <p14:creationId xmlns="" xmlns:p14="http://schemas.microsoft.com/office/powerpoint/2010/main" val="31884283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Flowchart: Process 10"/>
          <p:cNvSpPr/>
          <p:nvPr/>
        </p:nvSpPr>
        <p:spPr>
          <a:xfrm>
            <a:off x="0" y="6273225"/>
            <a:ext cx="9144000" cy="584775"/>
          </a:xfrm>
          <a:prstGeom prst="flowChartProcess">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Content Placeholder 3"/>
          <p:cNvPicPr>
            <a:picLocks noGrp="1" noChangeAspect="1"/>
          </p:cNvPicPr>
          <p:nvPr>
            <p:ph idx="1"/>
          </p:nvPr>
        </p:nvPicPr>
        <p:blipFill>
          <a:blip r:embed="rId3" cstate="print">
            <a:extLst>
              <a:ext uri="{28A0092B-C50C-407E-A947-70E740481C1C}">
                <a14:useLocalDpi xmlns="" xmlns:a14="http://schemas.microsoft.com/office/drawing/2010/main" val="0"/>
              </a:ext>
            </a:extLst>
          </a:blip>
          <a:stretch>
            <a:fillRect/>
          </a:stretch>
        </p:blipFill>
        <p:spPr>
          <a:xfrm>
            <a:off x="533401" y="104570"/>
            <a:ext cx="1743324" cy="423940"/>
          </a:xfrm>
        </p:spPr>
      </p:pic>
      <p:pic>
        <p:nvPicPr>
          <p:cNvPr id="6" name="Picture 5"/>
          <p:cNvPicPr>
            <a:picLocks noChangeAspect="1"/>
          </p:cNvPicPr>
          <p:nvPr/>
        </p:nvPicPr>
        <p:blipFill>
          <a:blip r:embed="rId4" cstate="print">
            <a:extLst>
              <a:ext uri="{28A0092B-C50C-407E-A947-70E740481C1C}">
                <a14:useLocalDpi xmlns="" xmlns:a14="http://schemas.microsoft.com/office/drawing/2010/main" val="0"/>
              </a:ext>
            </a:extLst>
          </a:blip>
          <a:stretch>
            <a:fillRect/>
          </a:stretch>
        </p:blipFill>
        <p:spPr>
          <a:xfrm>
            <a:off x="7237053" y="103258"/>
            <a:ext cx="1675148" cy="425252"/>
          </a:xfrm>
          <a:prstGeom prst="rect">
            <a:avLst/>
          </a:prstGeom>
        </p:spPr>
      </p:pic>
      <p:pic>
        <p:nvPicPr>
          <p:cNvPr id="7" name="Picture 6"/>
          <p:cNvPicPr>
            <a:picLocks noChangeAspect="1"/>
          </p:cNvPicPr>
          <p:nvPr/>
        </p:nvPicPr>
        <p:blipFill>
          <a:blip r:embed="rId5" cstate="print">
            <a:extLst>
              <a:ext uri="{28A0092B-C50C-407E-A947-70E740481C1C}">
                <a14:useLocalDpi xmlns="" xmlns:a14="http://schemas.microsoft.com/office/drawing/2010/main" val="0"/>
              </a:ext>
            </a:extLst>
          </a:blip>
          <a:stretch>
            <a:fillRect/>
          </a:stretch>
        </p:blipFill>
        <p:spPr>
          <a:xfrm rot="21151370">
            <a:off x="15475" y="229266"/>
            <a:ext cx="3555698" cy="491177"/>
          </a:xfrm>
          <a:prstGeom prst="rect">
            <a:avLst/>
          </a:prstGeom>
        </p:spPr>
      </p:pic>
      <p:sp>
        <p:nvSpPr>
          <p:cNvPr id="8" name="Rectangle 7"/>
          <p:cNvSpPr/>
          <p:nvPr/>
        </p:nvSpPr>
        <p:spPr>
          <a:xfrm>
            <a:off x="4482" y="6273225"/>
            <a:ext cx="6091518" cy="584775"/>
          </a:xfrm>
          <a:prstGeom prst="rect">
            <a:avLst/>
          </a:prstGeom>
        </p:spPr>
        <p:txBody>
          <a:bodyPr wrap="square">
            <a:spAutoFit/>
          </a:bodyPr>
          <a:lstStyle/>
          <a:p>
            <a:r>
              <a:rPr lang="en-US" sz="1600" dirty="0">
                <a:solidFill>
                  <a:schemeClr val="bg1"/>
                </a:solidFill>
              </a:rPr>
              <a:t>Strengthening of master curricula in water resources  </a:t>
            </a:r>
            <a:r>
              <a:rPr lang="en-US" sz="1600" dirty="0" smtClean="0">
                <a:solidFill>
                  <a:schemeClr val="bg1"/>
                </a:solidFill>
              </a:rPr>
              <a:t>management </a:t>
            </a:r>
          </a:p>
          <a:p>
            <a:r>
              <a:rPr lang="en-US" sz="1600" dirty="0" smtClean="0">
                <a:solidFill>
                  <a:schemeClr val="bg1"/>
                </a:solidFill>
              </a:rPr>
              <a:t>for </a:t>
            </a:r>
            <a:r>
              <a:rPr lang="en-US" sz="1600" dirty="0">
                <a:solidFill>
                  <a:schemeClr val="bg1"/>
                </a:solidFill>
              </a:rPr>
              <a:t>the Western Balkans HEIs and stakeholders</a:t>
            </a:r>
          </a:p>
        </p:txBody>
      </p:sp>
      <p:sp>
        <p:nvSpPr>
          <p:cNvPr id="10" name="Rectangle 9"/>
          <p:cNvSpPr/>
          <p:nvPr/>
        </p:nvSpPr>
        <p:spPr>
          <a:xfrm>
            <a:off x="7086600" y="6488668"/>
            <a:ext cx="1976054" cy="369332"/>
          </a:xfrm>
          <a:prstGeom prst="rect">
            <a:avLst/>
          </a:prstGeom>
        </p:spPr>
        <p:txBody>
          <a:bodyPr wrap="none">
            <a:spAutoFit/>
          </a:bodyPr>
          <a:lstStyle/>
          <a:p>
            <a:r>
              <a:rPr lang="en-US" dirty="0"/>
              <a:t> </a:t>
            </a:r>
            <a:r>
              <a:rPr lang="en-US" sz="1600" dirty="0">
                <a:solidFill>
                  <a:schemeClr val="bg1"/>
                </a:solidFill>
              </a:rPr>
              <a:t>www.swarm.ni.ac.rs</a:t>
            </a:r>
          </a:p>
        </p:txBody>
      </p:sp>
      <p:sp>
        <p:nvSpPr>
          <p:cNvPr id="9" name="Title 1"/>
          <p:cNvSpPr>
            <a:spLocks noGrp="1"/>
          </p:cNvSpPr>
          <p:nvPr>
            <p:ph type="title"/>
          </p:nvPr>
        </p:nvSpPr>
        <p:spPr>
          <a:xfrm>
            <a:off x="457200" y="533400"/>
            <a:ext cx="8229600" cy="838200"/>
          </a:xfrm>
        </p:spPr>
        <p:txBody>
          <a:bodyPr>
            <a:noAutofit/>
          </a:bodyPr>
          <a:lstStyle/>
          <a:p>
            <a:r>
              <a:rPr lang="sr-Latn-RS" sz="4000" dirty="0" smtClean="0">
                <a:solidFill>
                  <a:schemeClr val="tx2">
                    <a:lumMod val="60000"/>
                    <a:lumOff val="40000"/>
                  </a:schemeClr>
                </a:solidFill>
              </a:rPr>
              <a:t>WP5 – to do list</a:t>
            </a:r>
            <a:endParaRPr lang="en-US" sz="4000" b="1" dirty="0">
              <a:solidFill>
                <a:schemeClr val="tx2">
                  <a:lumMod val="60000"/>
                  <a:lumOff val="40000"/>
                </a:schemeClr>
              </a:solidFill>
              <a:latin typeface="Calibri Light" pitchFamily="34" charset="0"/>
              <a:cs typeface="Calibri Light" pitchFamily="34" charset="0"/>
            </a:endParaRPr>
          </a:p>
        </p:txBody>
      </p:sp>
      <p:sp>
        <p:nvSpPr>
          <p:cNvPr id="12" name="Content Placeholder 2"/>
          <p:cNvSpPr txBox="1">
            <a:spLocks/>
          </p:cNvSpPr>
          <p:nvPr/>
        </p:nvSpPr>
        <p:spPr>
          <a:xfrm>
            <a:off x="381000" y="1295401"/>
            <a:ext cx="8229600" cy="914400"/>
          </a:xfrm>
          <a:prstGeom prst="rect">
            <a:avLst/>
          </a:prstGeom>
        </p:spPr>
        <p:txBody>
          <a:bodyPr vert="horz" lIns="91440" tIns="45720" rIns="91440" bIns="45720" rtlCol="0">
            <a:noAutofit/>
          </a:bodyPr>
          <a:lstStyle/>
          <a:p>
            <a:pPr marL="342900" lvl="0" indent="-342900" algn="ctr">
              <a:spcBef>
                <a:spcPct val="20000"/>
              </a:spcBef>
              <a:defRPr/>
            </a:pPr>
            <a:r>
              <a:rPr lang="en-GB" sz="2800" dirty="0" smtClean="0">
                <a:solidFill>
                  <a:schemeClr val="tx2">
                    <a:lumMod val="60000"/>
                    <a:lumOff val="40000"/>
                  </a:schemeClr>
                </a:solidFill>
                <a:latin typeface="Calibri Light" pitchFamily="34" charset="0"/>
                <a:cs typeface="Calibri Light" pitchFamily="34" charset="0"/>
              </a:rPr>
              <a:t>Quality assurance and monitoring</a:t>
            </a:r>
            <a:endParaRPr kumimoji="0" lang="en-US" sz="2600" b="0" i="0" u="none" strike="noStrike" kern="1200" cap="none" spc="0" normalizeH="0" baseline="0" noProof="0" dirty="0">
              <a:ln>
                <a:noFill/>
              </a:ln>
              <a:solidFill>
                <a:schemeClr val="tx1"/>
              </a:solidFill>
              <a:effectLst/>
              <a:uLnTx/>
              <a:uFillTx/>
              <a:latin typeface="Calibri Light" pitchFamily="34" charset="0"/>
              <a:cs typeface="Calibri Light" pitchFamily="34" charset="0"/>
            </a:endParaRPr>
          </a:p>
        </p:txBody>
      </p:sp>
      <p:graphicFrame>
        <p:nvGraphicFramePr>
          <p:cNvPr id="13" name="Table 12"/>
          <p:cNvGraphicFramePr>
            <a:graphicFrameLocks noGrp="1"/>
          </p:cNvGraphicFramePr>
          <p:nvPr>
            <p:extLst>
              <p:ext uri="{D42A27DB-BD31-4B8C-83A1-F6EECF244321}">
                <p14:modId xmlns:p14="http://schemas.microsoft.com/office/powerpoint/2010/main" xmlns="" val="4192900708"/>
              </p:ext>
            </p:extLst>
          </p:nvPr>
        </p:nvGraphicFramePr>
        <p:xfrm>
          <a:off x="533400" y="1981200"/>
          <a:ext cx="8229600" cy="4293665"/>
        </p:xfrm>
        <a:graphic>
          <a:graphicData uri="http://schemas.openxmlformats.org/drawingml/2006/table">
            <a:tbl>
              <a:tblPr firstRow="1" bandRow="1">
                <a:tableStyleId>{5C22544A-7EE6-4342-B048-85BDC9FD1C3A}</a:tableStyleId>
              </a:tblPr>
              <a:tblGrid>
                <a:gridCol w="6779811"/>
                <a:gridCol w="1449789"/>
              </a:tblGrid>
              <a:tr h="457200">
                <a:tc grid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sr-Latn-RS" b="1" dirty="0" smtClean="0">
                          <a:solidFill>
                            <a:schemeClr val="bg1"/>
                          </a:solidFill>
                          <a:latin typeface="Calibri Light" pitchFamily="34" charset="0"/>
                          <a:cs typeface="Calibri Light" pitchFamily="34" charset="0"/>
                        </a:rPr>
                        <a:t>5.2</a:t>
                      </a:r>
                      <a:r>
                        <a:rPr lang="en-GB" sz="1800" b="1" dirty="0" smtClean="0">
                          <a:solidFill>
                            <a:schemeClr val="bg1"/>
                          </a:solidFill>
                          <a:latin typeface="Calibri Light" pitchFamily="34" charset="0"/>
                          <a:cs typeface="Calibri Light" pitchFamily="34" charset="0"/>
                        </a:rPr>
                        <a:t> </a:t>
                      </a:r>
                      <a:r>
                        <a:rPr lang="en-GB" sz="1800" b="1" kern="1200" dirty="0" smtClean="0">
                          <a:solidFill>
                            <a:schemeClr val="lt1"/>
                          </a:solidFill>
                          <a:latin typeface="Calibri Light" pitchFamily="34" charset="0"/>
                          <a:ea typeface="+mn-ea"/>
                          <a:cs typeface="Calibri Light" pitchFamily="34" charset="0"/>
                        </a:rPr>
                        <a:t>Regular Quality Assurance Committee meetings </a:t>
                      </a:r>
                      <a:endParaRPr lang="en-US" sz="1800" b="1" kern="1200" dirty="0" smtClean="0">
                        <a:solidFill>
                          <a:schemeClr val="lt1"/>
                        </a:solidFill>
                        <a:latin typeface="Calibri Light" pitchFamily="34" charset="0"/>
                        <a:ea typeface="+mn-ea"/>
                        <a:cs typeface="Calibri Light" pitchFamily="34" charset="0"/>
                      </a:endParaRPr>
                    </a:p>
                  </a:txBody>
                  <a:tcPr>
                    <a:solidFill>
                      <a:schemeClr val="accent1"/>
                    </a:solidFill>
                  </a:tcPr>
                </a:tc>
                <a:tc h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u="none" dirty="0" smtClean="0">
                        <a:solidFill>
                          <a:schemeClr val="tx1"/>
                        </a:solidFill>
                      </a:endParaRPr>
                    </a:p>
                  </a:txBody>
                  <a:tcPr>
                    <a:solidFill>
                      <a:schemeClr val="accent1"/>
                    </a:solidFill>
                  </a:tcPr>
                </a:tc>
              </a:tr>
              <a:tr h="62398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600" kern="1200" dirty="0" smtClean="0">
                          <a:solidFill>
                            <a:schemeClr val="tx1"/>
                          </a:solidFill>
                          <a:latin typeface="Calibri Light" pitchFamily="34" charset="0"/>
                          <a:ea typeface="+mn-ea"/>
                          <a:cs typeface="Calibri Light" pitchFamily="34" charset="0"/>
                        </a:rPr>
                        <a:t>Minutes of the meetings </a:t>
                      </a:r>
                      <a:r>
                        <a:rPr lang="en-US" sz="1600" b="0" i="0" u="none" strike="noStrike" kern="1200" baseline="0" dirty="0" smtClean="0">
                          <a:solidFill>
                            <a:schemeClr val="dk1"/>
                          </a:solidFill>
                          <a:latin typeface="Calibri Light" pitchFamily="34" charset="0"/>
                          <a:ea typeface="+mn-ea"/>
                          <a:cs typeface="Calibri Light" pitchFamily="34" charset="0"/>
                        </a:rPr>
                        <a:t>– </a:t>
                      </a:r>
                      <a:r>
                        <a:rPr lang="sr-Latn-RS" sz="1600" baseline="0" noProof="0" dirty="0" smtClean="0">
                          <a:solidFill>
                            <a:srgbClr val="0070C0"/>
                          </a:solidFill>
                          <a:latin typeface="Calibri Light" pitchFamily="34" charset="0"/>
                          <a:cs typeface="Calibri Light" pitchFamily="34" charset="0"/>
                        </a:rPr>
                        <a:t>UL </a:t>
                      </a:r>
                      <a:r>
                        <a:rPr lang="en-GB" sz="1600" baseline="0" noProof="0" dirty="0" smtClean="0">
                          <a:solidFill>
                            <a:srgbClr val="0070C0"/>
                          </a:solidFill>
                          <a:latin typeface="Calibri Light" pitchFamily="34" charset="0"/>
                          <a:cs typeface="Calibri Light" pitchFamily="34" charset="0"/>
                        </a:rPr>
                        <a:t>in consultation with </a:t>
                      </a:r>
                      <a:r>
                        <a:rPr lang="sr-Latn-RS" sz="1600" baseline="0" noProof="0" dirty="0" smtClean="0">
                          <a:solidFill>
                            <a:srgbClr val="0070C0"/>
                          </a:solidFill>
                          <a:latin typeface="Calibri Light" pitchFamily="34" charset="0"/>
                          <a:cs typeface="Calibri Light" pitchFamily="34" charset="0"/>
                        </a:rPr>
                        <a:t>contact persons from all institutions</a:t>
                      </a:r>
                    </a:p>
                    <a:p>
                      <a:pPr marL="0" marR="0" indent="0" algn="l" defTabSz="914400" rtl="0" eaLnBrk="1" fontAlgn="auto" latinLnBrk="0" hangingPunct="1">
                        <a:lnSpc>
                          <a:spcPct val="100000"/>
                        </a:lnSpc>
                        <a:spcBef>
                          <a:spcPts val="0"/>
                        </a:spcBef>
                        <a:spcAft>
                          <a:spcPts val="0"/>
                        </a:spcAft>
                        <a:buClrTx/>
                        <a:buSzTx/>
                        <a:buFontTx/>
                        <a:buNone/>
                        <a:tabLst/>
                        <a:defRPr/>
                      </a:pPr>
                      <a:r>
                        <a:rPr lang="sr-Latn-RS" sz="1600" baseline="0" noProof="0" dirty="0" smtClean="0">
                          <a:solidFill>
                            <a:srgbClr val="0070C0"/>
                          </a:solidFill>
                          <a:latin typeface="Calibri Light" pitchFamily="34" charset="0"/>
                          <a:cs typeface="Calibri Light" pitchFamily="34" charset="0"/>
                        </a:rPr>
                        <a:t>First: 10 May 2019, Vienna, </a:t>
                      </a:r>
                      <a:r>
                        <a:rPr lang="sr-Latn-RS" sz="1600" kern="1200" baseline="0" noProof="0" dirty="0" smtClean="0">
                          <a:solidFill>
                            <a:srgbClr val="0070C0"/>
                          </a:solidFill>
                          <a:latin typeface="Calibri Light" pitchFamily="34" charset="0"/>
                          <a:ea typeface="+mn-ea"/>
                          <a:cs typeface="Calibri Light" pitchFamily="34" charset="0"/>
                        </a:rPr>
                        <a:t>Second: 19 September 2019, Rijeka, </a:t>
                      </a:r>
                      <a:r>
                        <a:rPr lang="sr-Latn-RS" sz="1600" baseline="0" noProof="0" dirty="0" smtClean="0">
                          <a:solidFill>
                            <a:srgbClr val="00B050"/>
                          </a:solidFill>
                          <a:latin typeface="Calibri Light" pitchFamily="34" charset="0"/>
                          <a:cs typeface="Calibri Light" pitchFamily="34" charset="0"/>
                        </a:rPr>
                        <a:t>???</a:t>
                      </a:r>
                    </a:p>
                    <a:p>
                      <a:pPr marL="0" marR="0" indent="0" algn="l" defTabSz="914400" rtl="0" eaLnBrk="1" fontAlgn="auto" latinLnBrk="0" hangingPunct="1">
                        <a:lnSpc>
                          <a:spcPct val="100000"/>
                        </a:lnSpc>
                        <a:spcBef>
                          <a:spcPts val="0"/>
                        </a:spcBef>
                        <a:spcAft>
                          <a:spcPts val="0"/>
                        </a:spcAft>
                        <a:buClrTx/>
                        <a:buSzTx/>
                        <a:buFontTx/>
                        <a:buNone/>
                        <a:tabLst/>
                        <a:defRPr/>
                      </a:pPr>
                      <a:r>
                        <a:rPr lang="sr-Latn-RS" sz="1600" baseline="0" noProof="0" dirty="0" smtClean="0">
                          <a:solidFill>
                            <a:srgbClr val="FF0000"/>
                          </a:solidFill>
                          <a:latin typeface="Calibri Light" pitchFamily="34" charset="0"/>
                          <a:cs typeface="Calibri Light" pitchFamily="34" charset="0"/>
                        </a:rPr>
                        <a:t>Sofia and Podgorica???</a:t>
                      </a:r>
                      <a:endParaRPr lang="en-US" sz="1600" dirty="0" smtClean="0">
                        <a:solidFill>
                          <a:srgbClr val="FF0000"/>
                        </a:solidFill>
                        <a:latin typeface="Calibri Light" pitchFamily="34" charset="0"/>
                        <a:cs typeface="Calibri Light" pitchFamily="34"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sr-Latn-RS" sz="1600" u="none" dirty="0" smtClean="0">
                          <a:solidFill>
                            <a:schemeClr val="tx1"/>
                          </a:solidFill>
                          <a:latin typeface="Calibri Light" pitchFamily="34" charset="0"/>
                          <a:cs typeface="Calibri Light" pitchFamily="34" charset="0"/>
                        </a:rPr>
                        <a:t>14</a:t>
                      </a:r>
                      <a:r>
                        <a:rPr lang="en-US" sz="1600" u="none" dirty="0" smtClean="0">
                          <a:solidFill>
                            <a:schemeClr val="tx1"/>
                          </a:solidFill>
                          <a:latin typeface="Calibri Light" pitchFamily="34" charset="0"/>
                          <a:cs typeface="Calibri Light" pitchFamily="34" charset="0"/>
                        </a:rPr>
                        <a:t>.</a:t>
                      </a:r>
                      <a:r>
                        <a:rPr lang="sr-Latn-RS" sz="1600" u="none" dirty="0" smtClean="0">
                          <a:solidFill>
                            <a:schemeClr val="tx1"/>
                          </a:solidFill>
                          <a:latin typeface="Calibri Light" pitchFamily="34" charset="0"/>
                          <a:cs typeface="Calibri Light" pitchFamily="34" charset="0"/>
                        </a:rPr>
                        <a:t>10</a:t>
                      </a:r>
                      <a:r>
                        <a:rPr lang="en-US" sz="1600" u="none" dirty="0" smtClean="0">
                          <a:solidFill>
                            <a:schemeClr val="tx1"/>
                          </a:solidFill>
                          <a:latin typeface="Calibri Light" pitchFamily="34" charset="0"/>
                          <a:cs typeface="Calibri Light" pitchFamily="34" charset="0"/>
                        </a:rPr>
                        <a:t>.20</a:t>
                      </a:r>
                      <a:r>
                        <a:rPr lang="sr-Latn-RS" sz="1600" u="none" dirty="0" smtClean="0">
                          <a:solidFill>
                            <a:schemeClr val="tx1"/>
                          </a:solidFill>
                          <a:latin typeface="Calibri Light" pitchFamily="34" charset="0"/>
                          <a:cs typeface="Calibri Light" pitchFamily="34" charset="0"/>
                        </a:rPr>
                        <a:t>21</a:t>
                      </a:r>
                    </a:p>
                    <a:p>
                      <a:pPr marL="0" marR="0" indent="0" algn="l" defTabSz="914400" rtl="0" eaLnBrk="1" fontAlgn="auto" latinLnBrk="0" hangingPunct="1">
                        <a:lnSpc>
                          <a:spcPct val="100000"/>
                        </a:lnSpc>
                        <a:spcBef>
                          <a:spcPts val="0"/>
                        </a:spcBef>
                        <a:spcAft>
                          <a:spcPts val="0"/>
                        </a:spcAft>
                        <a:buClrTx/>
                        <a:buSzTx/>
                        <a:buFontTx/>
                        <a:buNone/>
                        <a:tabLst/>
                        <a:defRPr/>
                      </a:pPr>
                      <a:r>
                        <a:rPr lang="sr-Latn-RS" sz="1600" b="1" u="none" dirty="0" smtClean="0">
                          <a:solidFill>
                            <a:srgbClr val="FF0000"/>
                          </a:solidFill>
                          <a:latin typeface="Calibri Light" pitchFamily="34" charset="0"/>
                          <a:cs typeface="Calibri Light" pitchFamily="34" charset="0"/>
                        </a:rPr>
                        <a:t>IN PROGRESS</a:t>
                      </a:r>
                      <a:endParaRPr lang="en-US" sz="1600" u="none" dirty="0" smtClean="0">
                        <a:solidFill>
                          <a:schemeClr val="tx1"/>
                        </a:solidFill>
                        <a:latin typeface="Calibri Light" pitchFamily="34" charset="0"/>
                        <a:cs typeface="Calibri Light"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600" u="none" dirty="0" smtClean="0">
                        <a:solidFill>
                          <a:schemeClr val="tx1"/>
                        </a:solidFill>
                        <a:latin typeface="Calibri Light" pitchFamily="34" charset="0"/>
                        <a:cs typeface="Calibri Light" pitchFamily="34" charset="0"/>
                      </a:endParaRPr>
                    </a:p>
                  </a:txBody>
                  <a:tcPr/>
                </a:tc>
              </a:tr>
              <a:tr h="442811">
                <a:tc grid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sr-Latn-RS" sz="1800" b="1" kern="1200" dirty="0" smtClean="0">
                          <a:solidFill>
                            <a:schemeClr val="bg1"/>
                          </a:solidFill>
                          <a:latin typeface="Calibri Light" pitchFamily="34" charset="0"/>
                          <a:ea typeface="+mn-ea"/>
                          <a:cs typeface="Calibri Light" pitchFamily="34" charset="0"/>
                        </a:rPr>
                        <a:t>5.3 </a:t>
                      </a:r>
                      <a:r>
                        <a:rPr lang="en-GB" sz="1800" b="1" kern="1200" dirty="0" smtClean="0">
                          <a:solidFill>
                            <a:schemeClr val="lt1"/>
                          </a:solidFill>
                          <a:latin typeface="Calibri Light" pitchFamily="34" charset="0"/>
                          <a:ea typeface="+mn-ea"/>
                          <a:cs typeface="Calibri Light" pitchFamily="34" charset="0"/>
                        </a:rPr>
                        <a:t>External evaluation of the project</a:t>
                      </a:r>
                      <a:endParaRPr lang="en-US" sz="1800" b="1" kern="1200" dirty="0" smtClean="0">
                        <a:solidFill>
                          <a:schemeClr val="lt1"/>
                        </a:solidFill>
                        <a:latin typeface="Calibri Light" pitchFamily="34" charset="0"/>
                        <a:ea typeface="+mn-ea"/>
                        <a:cs typeface="Calibri Light" pitchFamily="34" charset="0"/>
                      </a:endParaRPr>
                    </a:p>
                  </a:txBody>
                  <a:tcPr>
                    <a:solidFill>
                      <a:schemeClr val="accent1"/>
                    </a:solidFill>
                  </a:tcPr>
                </a:tc>
                <a:tc h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u="none" dirty="0" smtClean="0">
                        <a:solidFill>
                          <a:schemeClr val="tx1"/>
                        </a:solidFill>
                      </a:endParaRPr>
                    </a:p>
                  </a:txBody>
                  <a:tcPr>
                    <a:solidFill>
                      <a:schemeClr val="accent1"/>
                    </a:solidFill>
                  </a:tcPr>
                </a:tc>
              </a:tr>
              <a:tr h="437094">
                <a:tc>
                  <a:txBody>
                    <a:bodyPr/>
                    <a:lstStyle/>
                    <a:p>
                      <a:r>
                        <a:rPr lang="en-GB" sz="1600" kern="1200" dirty="0" smtClean="0">
                          <a:solidFill>
                            <a:schemeClr val="tx1"/>
                          </a:solidFill>
                          <a:latin typeface="Calibri Light" pitchFamily="34" charset="0"/>
                          <a:ea typeface="+mn-ea"/>
                          <a:cs typeface="Calibri Light" pitchFamily="34" charset="0"/>
                        </a:rPr>
                        <a:t>Report on the external quality evaluation  </a:t>
                      </a:r>
                      <a:r>
                        <a:rPr lang="sr-Latn-RS" sz="1600" dirty="0" smtClean="0">
                          <a:solidFill>
                            <a:schemeClr val="tx1"/>
                          </a:solidFill>
                          <a:latin typeface="Calibri Light" pitchFamily="34" charset="0"/>
                          <a:cs typeface="Calibri Light" pitchFamily="34" charset="0"/>
                        </a:rPr>
                        <a:t>- </a:t>
                      </a:r>
                      <a:r>
                        <a:rPr lang="sr-Latn-RS" sz="1600" kern="1200" baseline="0" noProof="0" dirty="0" smtClean="0">
                          <a:solidFill>
                            <a:srgbClr val="0070C0"/>
                          </a:solidFill>
                          <a:latin typeface="Calibri Light" pitchFamily="34" charset="0"/>
                          <a:ea typeface="+mn-ea"/>
                          <a:cs typeface="Calibri Light" pitchFamily="34" charset="0"/>
                        </a:rPr>
                        <a:t>UNI</a:t>
                      </a:r>
                      <a:r>
                        <a:rPr lang="sr-Latn-RS" sz="1600" noProof="0" dirty="0" smtClean="0">
                          <a:solidFill>
                            <a:schemeClr val="tx1"/>
                          </a:solidFill>
                          <a:latin typeface="Calibri Light" pitchFamily="34" charset="0"/>
                          <a:cs typeface="Calibri Light" pitchFamily="34" charset="0"/>
                        </a:rPr>
                        <a:t> </a:t>
                      </a:r>
                      <a:r>
                        <a:rPr lang="en-GB" sz="1600" baseline="0" noProof="0" dirty="0" smtClean="0">
                          <a:solidFill>
                            <a:srgbClr val="0070C0"/>
                          </a:solidFill>
                          <a:latin typeface="Calibri Light" pitchFamily="34" charset="0"/>
                          <a:cs typeface="Calibri Light" pitchFamily="34" charset="0"/>
                        </a:rPr>
                        <a:t>in consultation with </a:t>
                      </a:r>
                      <a:r>
                        <a:rPr lang="sr-Latn-RS" sz="1600" baseline="0" noProof="0" dirty="0" smtClean="0">
                          <a:solidFill>
                            <a:srgbClr val="0070C0"/>
                          </a:solidFill>
                          <a:latin typeface="Calibri Light" pitchFamily="34" charset="0"/>
                          <a:cs typeface="Calibri Light" pitchFamily="34" charset="0"/>
                        </a:rPr>
                        <a:t>contact persons from all institutions</a:t>
                      </a:r>
                    </a:p>
                    <a:p>
                      <a:r>
                        <a:rPr lang="sr-Latn-RS" sz="1600" kern="1200" baseline="0" noProof="0" dirty="0" smtClean="0">
                          <a:solidFill>
                            <a:srgbClr val="0070C0"/>
                          </a:solidFill>
                          <a:latin typeface="Calibri Light" pitchFamily="34" charset="0"/>
                          <a:ea typeface="+mn-ea"/>
                          <a:cs typeface="Calibri Light" pitchFamily="34" charset="0"/>
                        </a:rPr>
                        <a:t>First report received on 31 August 2020</a:t>
                      </a:r>
                    </a:p>
                    <a:p>
                      <a:r>
                        <a:rPr lang="sr-Latn-RS" sz="1600" kern="1200" baseline="0" noProof="0" dirty="0" smtClean="0">
                          <a:solidFill>
                            <a:srgbClr val="FF0000"/>
                          </a:solidFill>
                          <a:latin typeface="Calibri Light" pitchFamily="34" charset="0"/>
                          <a:ea typeface="+mn-ea"/>
                          <a:cs typeface="Calibri Light" pitchFamily="34" charset="0"/>
                        </a:rPr>
                        <a:t>Second in August 2021</a:t>
                      </a:r>
                      <a:endParaRPr lang="en-US" sz="1600" kern="1200" dirty="0" smtClean="0">
                        <a:solidFill>
                          <a:srgbClr val="FF0000"/>
                        </a:solidFill>
                        <a:latin typeface="Calibri Light" pitchFamily="34" charset="0"/>
                        <a:ea typeface="+mn-ea"/>
                        <a:cs typeface="Calibri Light" pitchFamily="34"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sr-Latn-RS" sz="1600" u="none" dirty="0" smtClean="0">
                          <a:solidFill>
                            <a:schemeClr val="tx1"/>
                          </a:solidFill>
                          <a:latin typeface="Calibri Light" pitchFamily="34" charset="0"/>
                          <a:cs typeface="Calibri Light" pitchFamily="34" charset="0"/>
                        </a:rPr>
                        <a:t>14</a:t>
                      </a:r>
                      <a:r>
                        <a:rPr lang="en-US" sz="1600" u="none" dirty="0" smtClean="0">
                          <a:solidFill>
                            <a:schemeClr val="tx1"/>
                          </a:solidFill>
                          <a:latin typeface="Calibri Light" pitchFamily="34" charset="0"/>
                          <a:cs typeface="Calibri Light" pitchFamily="34" charset="0"/>
                        </a:rPr>
                        <a:t>.0</a:t>
                      </a:r>
                      <a:r>
                        <a:rPr lang="sr-Latn-RS" sz="1600" u="none" dirty="0" smtClean="0">
                          <a:solidFill>
                            <a:schemeClr val="tx1"/>
                          </a:solidFill>
                          <a:latin typeface="Calibri Light" pitchFamily="34" charset="0"/>
                          <a:cs typeface="Calibri Light" pitchFamily="34" charset="0"/>
                        </a:rPr>
                        <a:t>6</a:t>
                      </a:r>
                      <a:r>
                        <a:rPr lang="en-US" sz="1600" u="none" dirty="0" smtClean="0">
                          <a:solidFill>
                            <a:schemeClr val="tx1"/>
                          </a:solidFill>
                          <a:latin typeface="Calibri Light" pitchFamily="34" charset="0"/>
                          <a:cs typeface="Calibri Light" pitchFamily="34" charset="0"/>
                        </a:rPr>
                        <a:t>.20</a:t>
                      </a:r>
                      <a:r>
                        <a:rPr lang="sr-Latn-RS" sz="1600" u="none" dirty="0" smtClean="0">
                          <a:solidFill>
                            <a:schemeClr val="tx1"/>
                          </a:solidFill>
                          <a:latin typeface="Calibri Light" pitchFamily="34" charset="0"/>
                          <a:cs typeface="Calibri Light" pitchFamily="34" charset="0"/>
                        </a:rPr>
                        <a:t>20</a:t>
                      </a:r>
                    </a:p>
                    <a:p>
                      <a:pPr marL="0" marR="0" indent="0" algn="l" defTabSz="914400" rtl="0" eaLnBrk="1" fontAlgn="auto" latinLnBrk="0" hangingPunct="1">
                        <a:lnSpc>
                          <a:spcPct val="100000"/>
                        </a:lnSpc>
                        <a:spcBef>
                          <a:spcPts val="0"/>
                        </a:spcBef>
                        <a:spcAft>
                          <a:spcPts val="0"/>
                        </a:spcAft>
                        <a:buClrTx/>
                        <a:buSzTx/>
                        <a:buFontTx/>
                        <a:buNone/>
                        <a:tabLst/>
                        <a:defRPr/>
                      </a:pPr>
                      <a:r>
                        <a:rPr lang="sr-Latn-RS" sz="1600" b="1" u="none" dirty="0" smtClean="0">
                          <a:solidFill>
                            <a:srgbClr val="FF0000"/>
                          </a:solidFill>
                          <a:latin typeface="Calibri Light" pitchFamily="34" charset="0"/>
                          <a:cs typeface="Calibri Light" pitchFamily="34" charset="0"/>
                        </a:rPr>
                        <a:t>IN PROGRESS</a:t>
                      </a:r>
                      <a:endParaRPr lang="en-US" sz="1600" u="none" dirty="0" smtClean="0">
                        <a:solidFill>
                          <a:schemeClr val="tx1"/>
                        </a:solidFill>
                        <a:latin typeface="Calibri Light" pitchFamily="34" charset="0"/>
                        <a:cs typeface="Calibri Light"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600" u="none" dirty="0" smtClean="0">
                        <a:solidFill>
                          <a:schemeClr val="tx1"/>
                        </a:solidFill>
                        <a:latin typeface="Calibri Light" pitchFamily="34" charset="0"/>
                        <a:cs typeface="Calibri Light" pitchFamily="34" charset="0"/>
                      </a:endParaRPr>
                    </a:p>
                  </a:txBody>
                  <a:tcPr/>
                </a:tc>
              </a:tr>
              <a:tr h="437094">
                <a:tc grid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sr-Latn-RS" b="1" dirty="0" smtClean="0">
                          <a:solidFill>
                            <a:schemeClr val="bg1"/>
                          </a:solidFill>
                          <a:latin typeface="Calibri Light" pitchFamily="34" charset="0"/>
                          <a:cs typeface="Calibri Light" pitchFamily="34" charset="0"/>
                        </a:rPr>
                        <a:t>5.4</a:t>
                      </a:r>
                      <a:r>
                        <a:rPr lang="en-GB" sz="1800" b="1" dirty="0" smtClean="0">
                          <a:latin typeface="Calibri Light" pitchFamily="34" charset="0"/>
                          <a:cs typeface="Calibri Light" pitchFamily="34" charset="0"/>
                        </a:rPr>
                        <a:t> </a:t>
                      </a:r>
                      <a:r>
                        <a:rPr lang="en-GB" sz="1800" b="1" kern="1200" dirty="0" smtClean="0">
                          <a:solidFill>
                            <a:schemeClr val="lt1"/>
                          </a:solidFill>
                          <a:latin typeface="Calibri Light" pitchFamily="34" charset="0"/>
                          <a:ea typeface="+mn-ea"/>
                          <a:cs typeface="Calibri Light" pitchFamily="34" charset="0"/>
                        </a:rPr>
                        <a:t>External financial control</a:t>
                      </a:r>
                      <a:endParaRPr lang="en-US" sz="1800" b="1" kern="1200" dirty="0" smtClean="0">
                        <a:solidFill>
                          <a:schemeClr val="lt1"/>
                        </a:solidFill>
                        <a:latin typeface="Calibri Light" pitchFamily="34" charset="0"/>
                        <a:ea typeface="+mn-ea"/>
                        <a:cs typeface="Calibri Light" pitchFamily="34" charset="0"/>
                      </a:endParaRPr>
                    </a:p>
                  </a:txBody>
                  <a:tcPr>
                    <a:solidFill>
                      <a:schemeClr val="tx2">
                        <a:lumMod val="60000"/>
                        <a:lumOff val="40000"/>
                      </a:schemeClr>
                    </a:solidFill>
                  </a:tcPr>
                </a:tc>
                <a:tc hMerge="1">
                  <a:txBody>
                    <a:bodyPr/>
                    <a:lstStyle/>
                    <a:p>
                      <a:endParaRPr lang="en-US" dirty="0"/>
                    </a:p>
                  </a:txBody>
                  <a:tcPr/>
                </a:tc>
              </a:tr>
              <a:tr h="43709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600" kern="1200" dirty="0" smtClean="0">
                          <a:solidFill>
                            <a:schemeClr val="tx1"/>
                          </a:solidFill>
                          <a:latin typeface="Calibri Light" pitchFamily="34" charset="0"/>
                          <a:ea typeface="+mn-ea"/>
                          <a:cs typeface="Calibri Light" pitchFamily="34" charset="0"/>
                        </a:rPr>
                        <a:t>Report on the external audit</a:t>
                      </a:r>
                      <a:r>
                        <a:rPr lang="sr-Latn-RS" sz="1600" kern="1200" dirty="0" smtClean="0">
                          <a:solidFill>
                            <a:schemeClr val="tx1"/>
                          </a:solidFill>
                          <a:latin typeface="Calibri Light" pitchFamily="34" charset="0"/>
                          <a:ea typeface="+mn-ea"/>
                          <a:cs typeface="Calibri Light" pitchFamily="34" charset="0"/>
                        </a:rPr>
                        <a:t> </a:t>
                      </a:r>
                      <a:r>
                        <a:rPr lang="sr-Latn-RS" sz="1600" noProof="0" dirty="0" smtClean="0">
                          <a:solidFill>
                            <a:schemeClr val="tx1"/>
                          </a:solidFill>
                          <a:latin typeface="Calibri Light" pitchFamily="34" charset="0"/>
                          <a:cs typeface="Calibri Light" pitchFamily="34" charset="0"/>
                        </a:rPr>
                        <a:t>– </a:t>
                      </a:r>
                      <a:r>
                        <a:rPr lang="sr-Latn-RS" sz="1600" kern="1200" baseline="0" noProof="0" dirty="0" smtClean="0">
                          <a:solidFill>
                            <a:srgbClr val="0070C0"/>
                          </a:solidFill>
                          <a:latin typeface="Calibri Light" pitchFamily="34" charset="0"/>
                          <a:ea typeface="+mn-ea"/>
                          <a:cs typeface="Calibri Light" pitchFamily="34" charset="0"/>
                        </a:rPr>
                        <a:t>UNI </a:t>
                      </a:r>
                      <a:r>
                        <a:rPr lang="en-GB" sz="1600" baseline="0" noProof="0" dirty="0" smtClean="0">
                          <a:solidFill>
                            <a:srgbClr val="0070C0"/>
                          </a:solidFill>
                          <a:latin typeface="Calibri Light" pitchFamily="34" charset="0"/>
                          <a:cs typeface="Calibri Light" pitchFamily="34" charset="0"/>
                        </a:rPr>
                        <a:t>in consultation with </a:t>
                      </a:r>
                      <a:r>
                        <a:rPr lang="sr-Latn-RS" sz="1600" baseline="0" noProof="0" dirty="0" smtClean="0">
                          <a:solidFill>
                            <a:srgbClr val="0070C0"/>
                          </a:solidFill>
                          <a:latin typeface="Calibri Light" pitchFamily="34" charset="0"/>
                          <a:cs typeface="Calibri Light" pitchFamily="34" charset="0"/>
                        </a:rPr>
                        <a:t>contact persons from all institutions; First revision done 8 September 2020</a:t>
                      </a:r>
                    </a:p>
                    <a:p>
                      <a:pPr marL="0" marR="0" indent="0" algn="l" defTabSz="914400" rtl="0" eaLnBrk="1" fontAlgn="auto" latinLnBrk="0" hangingPunct="1">
                        <a:lnSpc>
                          <a:spcPct val="100000"/>
                        </a:lnSpc>
                        <a:spcBef>
                          <a:spcPts val="0"/>
                        </a:spcBef>
                        <a:spcAft>
                          <a:spcPts val="0"/>
                        </a:spcAft>
                        <a:buClrTx/>
                        <a:buSzTx/>
                        <a:buFontTx/>
                        <a:buNone/>
                        <a:tabLst/>
                        <a:defRPr/>
                      </a:pPr>
                      <a:r>
                        <a:rPr lang="sr-Latn-RS" sz="1600" baseline="0" noProof="0" dirty="0" smtClean="0">
                          <a:solidFill>
                            <a:srgbClr val="0070C0"/>
                          </a:solidFill>
                          <a:latin typeface="Calibri Light" pitchFamily="34" charset="0"/>
                          <a:cs typeface="Calibri Light" pitchFamily="34" charset="0"/>
                        </a:rPr>
                        <a:t>Second: </a:t>
                      </a:r>
                      <a:r>
                        <a:rPr lang="sr-Latn-RS" sz="1600" baseline="0" noProof="0" dirty="0" smtClean="0">
                          <a:solidFill>
                            <a:srgbClr val="FF0000"/>
                          </a:solidFill>
                          <a:latin typeface="Calibri Light" pitchFamily="34" charset="0"/>
                          <a:cs typeface="Calibri Light" pitchFamily="34" charset="0"/>
                        </a:rPr>
                        <a:t>September 2021 </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sr-Latn-RS" sz="1600" u="none" dirty="0" smtClean="0">
                          <a:solidFill>
                            <a:schemeClr val="tx1"/>
                          </a:solidFill>
                          <a:latin typeface="Calibri Light" pitchFamily="34" charset="0"/>
                          <a:cs typeface="Calibri Light" pitchFamily="34" charset="0"/>
                        </a:rPr>
                        <a:t>14</a:t>
                      </a:r>
                      <a:r>
                        <a:rPr lang="en-US" sz="1600" u="none" dirty="0" smtClean="0">
                          <a:solidFill>
                            <a:schemeClr val="tx1"/>
                          </a:solidFill>
                          <a:latin typeface="Calibri Light" pitchFamily="34" charset="0"/>
                          <a:cs typeface="Calibri Light" pitchFamily="34" charset="0"/>
                        </a:rPr>
                        <a:t>.</a:t>
                      </a:r>
                      <a:r>
                        <a:rPr lang="sr-Latn-RS" sz="1600" u="none" dirty="0" smtClean="0">
                          <a:solidFill>
                            <a:schemeClr val="tx1"/>
                          </a:solidFill>
                          <a:latin typeface="Calibri Light" pitchFamily="34" charset="0"/>
                          <a:cs typeface="Calibri Light" pitchFamily="34" charset="0"/>
                        </a:rPr>
                        <a:t>11</a:t>
                      </a:r>
                      <a:r>
                        <a:rPr lang="en-US" sz="1600" u="none" dirty="0" smtClean="0">
                          <a:solidFill>
                            <a:schemeClr val="tx1"/>
                          </a:solidFill>
                          <a:latin typeface="Calibri Light" pitchFamily="34" charset="0"/>
                          <a:cs typeface="Calibri Light" pitchFamily="34" charset="0"/>
                        </a:rPr>
                        <a:t>.20</a:t>
                      </a:r>
                      <a:r>
                        <a:rPr lang="sr-Latn-RS" sz="1600" u="none" dirty="0" smtClean="0">
                          <a:solidFill>
                            <a:schemeClr val="tx1"/>
                          </a:solidFill>
                          <a:latin typeface="Calibri Light" pitchFamily="34" charset="0"/>
                          <a:cs typeface="Calibri Light" pitchFamily="34" charset="0"/>
                        </a:rPr>
                        <a:t>21</a:t>
                      </a:r>
                    </a:p>
                    <a:p>
                      <a:pPr marL="0" marR="0" indent="0" algn="l" defTabSz="914400" rtl="0" eaLnBrk="1" fontAlgn="auto" latinLnBrk="0" hangingPunct="1">
                        <a:lnSpc>
                          <a:spcPct val="100000"/>
                        </a:lnSpc>
                        <a:spcBef>
                          <a:spcPts val="0"/>
                        </a:spcBef>
                        <a:spcAft>
                          <a:spcPts val="0"/>
                        </a:spcAft>
                        <a:buClrTx/>
                        <a:buSzTx/>
                        <a:buFontTx/>
                        <a:buNone/>
                        <a:tabLst/>
                        <a:defRPr/>
                      </a:pPr>
                      <a:r>
                        <a:rPr lang="sr-Latn-RS" sz="1600" b="1" u="none" dirty="0" smtClean="0">
                          <a:solidFill>
                            <a:srgbClr val="FF0000"/>
                          </a:solidFill>
                          <a:latin typeface="Calibri Light" pitchFamily="34" charset="0"/>
                          <a:cs typeface="Calibri Light" pitchFamily="34" charset="0"/>
                        </a:rPr>
                        <a:t>IN PROGRESS</a:t>
                      </a:r>
                      <a:endParaRPr lang="en-US" sz="1600" u="none" dirty="0" smtClean="0">
                        <a:solidFill>
                          <a:schemeClr val="tx1"/>
                        </a:solidFill>
                        <a:latin typeface="Calibri Light" pitchFamily="34" charset="0"/>
                        <a:cs typeface="Calibri Light" pitchFamily="34" charset="0"/>
                      </a:endParaRPr>
                    </a:p>
                  </a:txBody>
                  <a:tcPr/>
                </a:tc>
              </a:tr>
            </a:tbl>
          </a:graphicData>
        </a:graphic>
      </p:graphicFrame>
    </p:spTree>
    <p:extLst>
      <p:ext uri="{BB962C8B-B14F-4D97-AF65-F5344CB8AC3E}">
        <p14:creationId xmlns="" xmlns:p14="http://schemas.microsoft.com/office/powerpoint/2010/main" val="31884283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Flowchart: Process 10"/>
          <p:cNvSpPr/>
          <p:nvPr/>
        </p:nvSpPr>
        <p:spPr>
          <a:xfrm>
            <a:off x="0" y="6273225"/>
            <a:ext cx="9144000" cy="584775"/>
          </a:xfrm>
          <a:prstGeom prst="flowChartProcess">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Content Placeholder 3"/>
          <p:cNvPicPr>
            <a:picLocks noGrp="1" noChangeAspect="1"/>
          </p:cNvPicPr>
          <p:nvPr>
            <p:ph idx="1"/>
          </p:nvPr>
        </p:nvPicPr>
        <p:blipFill>
          <a:blip r:embed="rId3" cstate="print">
            <a:extLst>
              <a:ext uri="{28A0092B-C50C-407E-A947-70E740481C1C}">
                <a14:useLocalDpi xmlns="" xmlns:a14="http://schemas.microsoft.com/office/drawing/2010/main" val="0"/>
              </a:ext>
            </a:extLst>
          </a:blip>
          <a:stretch>
            <a:fillRect/>
          </a:stretch>
        </p:blipFill>
        <p:spPr>
          <a:xfrm>
            <a:off x="533401" y="104570"/>
            <a:ext cx="1743324" cy="423940"/>
          </a:xfrm>
        </p:spPr>
      </p:pic>
      <p:pic>
        <p:nvPicPr>
          <p:cNvPr id="6" name="Picture 5"/>
          <p:cNvPicPr>
            <a:picLocks noChangeAspect="1"/>
          </p:cNvPicPr>
          <p:nvPr/>
        </p:nvPicPr>
        <p:blipFill>
          <a:blip r:embed="rId4" cstate="print">
            <a:extLst>
              <a:ext uri="{28A0092B-C50C-407E-A947-70E740481C1C}">
                <a14:useLocalDpi xmlns="" xmlns:a14="http://schemas.microsoft.com/office/drawing/2010/main" val="0"/>
              </a:ext>
            </a:extLst>
          </a:blip>
          <a:stretch>
            <a:fillRect/>
          </a:stretch>
        </p:blipFill>
        <p:spPr>
          <a:xfrm>
            <a:off x="7237053" y="103258"/>
            <a:ext cx="1675148" cy="425252"/>
          </a:xfrm>
          <a:prstGeom prst="rect">
            <a:avLst/>
          </a:prstGeom>
        </p:spPr>
      </p:pic>
      <p:pic>
        <p:nvPicPr>
          <p:cNvPr id="7" name="Picture 6"/>
          <p:cNvPicPr>
            <a:picLocks noChangeAspect="1"/>
          </p:cNvPicPr>
          <p:nvPr/>
        </p:nvPicPr>
        <p:blipFill>
          <a:blip r:embed="rId5" cstate="print">
            <a:extLst>
              <a:ext uri="{28A0092B-C50C-407E-A947-70E740481C1C}">
                <a14:useLocalDpi xmlns="" xmlns:a14="http://schemas.microsoft.com/office/drawing/2010/main" val="0"/>
              </a:ext>
            </a:extLst>
          </a:blip>
          <a:stretch>
            <a:fillRect/>
          </a:stretch>
        </p:blipFill>
        <p:spPr>
          <a:xfrm rot="21151370">
            <a:off x="15475" y="229266"/>
            <a:ext cx="3555698" cy="491177"/>
          </a:xfrm>
          <a:prstGeom prst="rect">
            <a:avLst/>
          </a:prstGeom>
        </p:spPr>
      </p:pic>
      <p:sp>
        <p:nvSpPr>
          <p:cNvPr id="8" name="Rectangle 7"/>
          <p:cNvSpPr/>
          <p:nvPr/>
        </p:nvSpPr>
        <p:spPr>
          <a:xfrm>
            <a:off x="4482" y="6273225"/>
            <a:ext cx="6091518" cy="584775"/>
          </a:xfrm>
          <a:prstGeom prst="rect">
            <a:avLst/>
          </a:prstGeom>
        </p:spPr>
        <p:txBody>
          <a:bodyPr wrap="square">
            <a:spAutoFit/>
          </a:bodyPr>
          <a:lstStyle/>
          <a:p>
            <a:r>
              <a:rPr lang="en-US" sz="1600" dirty="0">
                <a:solidFill>
                  <a:schemeClr val="bg1"/>
                </a:solidFill>
              </a:rPr>
              <a:t>Strengthening of master curricula in water resources  </a:t>
            </a:r>
            <a:r>
              <a:rPr lang="en-US" sz="1600" dirty="0" smtClean="0">
                <a:solidFill>
                  <a:schemeClr val="bg1"/>
                </a:solidFill>
              </a:rPr>
              <a:t>management </a:t>
            </a:r>
          </a:p>
          <a:p>
            <a:r>
              <a:rPr lang="en-US" sz="1600" dirty="0" smtClean="0">
                <a:solidFill>
                  <a:schemeClr val="bg1"/>
                </a:solidFill>
              </a:rPr>
              <a:t>for </a:t>
            </a:r>
            <a:r>
              <a:rPr lang="en-US" sz="1600" dirty="0">
                <a:solidFill>
                  <a:schemeClr val="bg1"/>
                </a:solidFill>
              </a:rPr>
              <a:t>the Western Balkans HEIs and stakeholders</a:t>
            </a:r>
          </a:p>
        </p:txBody>
      </p:sp>
      <p:sp>
        <p:nvSpPr>
          <p:cNvPr id="10" name="Rectangle 9"/>
          <p:cNvSpPr/>
          <p:nvPr/>
        </p:nvSpPr>
        <p:spPr>
          <a:xfrm>
            <a:off x="7086600" y="6488668"/>
            <a:ext cx="1976054" cy="369332"/>
          </a:xfrm>
          <a:prstGeom prst="rect">
            <a:avLst/>
          </a:prstGeom>
        </p:spPr>
        <p:txBody>
          <a:bodyPr wrap="none">
            <a:spAutoFit/>
          </a:bodyPr>
          <a:lstStyle/>
          <a:p>
            <a:r>
              <a:rPr lang="en-US" dirty="0"/>
              <a:t> </a:t>
            </a:r>
            <a:r>
              <a:rPr lang="en-US" sz="1600" dirty="0">
                <a:solidFill>
                  <a:schemeClr val="bg1"/>
                </a:solidFill>
              </a:rPr>
              <a:t>www.swarm.ni.ac.rs</a:t>
            </a:r>
          </a:p>
        </p:txBody>
      </p:sp>
      <p:sp>
        <p:nvSpPr>
          <p:cNvPr id="12" name="Content Placeholder 2"/>
          <p:cNvSpPr txBox="1">
            <a:spLocks/>
          </p:cNvSpPr>
          <p:nvPr/>
        </p:nvSpPr>
        <p:spPr>
          <a:xfrm>
            <a:off x="381000" y="1295400"/>
            <a:ext cx="8229600" cy="4525963"/>
          </a:xfrm>
          <a:prstGeom prst="rect">
            <a:avLst/>
          </a:prstGeom>
        </p:spPr>
        <p:txBody>
          <a:bodyPr vert="horz" lIns="91440" tIns="45720" rIns="91440" bIns="45720" rtlCol="0">
            <a:noAutofit/>
          </a:bodyPr>
          <a:lstStyle/>
          <a:p>
            <a:pPr algn="just">
              <a:buFont typeface="Wingdings" pitchFamily="2" charset="2"/>
              <a:buChar char="Ø"/>
            </a:pPr>
            <a:endParaRPr lang="en-US" sz="2000" dirty="0">
              <a:latin typeface="Calibri Light" pitchFamily="34" charset="0"/>
              <a:cs typeface="Calibri Light" pitchFamily="34" charset="0"/>
            </a:endParaRPr>
          </a:p>
        </p:txBody>
      </p:sp>
      <p:sp>
        <p:nvSpPr>
          <p:cNvPr id="17" name="Title 1"/>
          <p:cNvSpPr>
            <a:spLocks noGrp="1"/>
          </p:cNvSpPr>
          <p:nvPr>
            <p:ph type="title"/>
          </p:nvPr>
        </p:nvSpPr>
        <p:spPr>
          <a:xfrm>
            <a:off x="457200" y="914400"/>
            <a:ext cx="8229600" cy="838200"/>
          </a:xfrm>
        </p:spPr>
        <p:txBody>
          <a:bodyPr>
            <a:noAutofit/>
          </a:bodyPr>
          <a:lstStyle/>
          <a:p>
            <a:r>
              <a:rPr lang="sr-Latn-RS" sz="4000" dirty="0" smtClean="0">
                <a:solidFill>
                  <a:schemeClr val="tx2">
                    <a:lumMod val="60000"/>
                    <a:lumOff val="40000"/>
                  </a:schemeClr>
                </a:solidFill>
              </a:rPr>
              <a:t>Deliverable evaluation</a:t>
            </a:r>
            <a:endParaRPr lang="en-US" sz="4000" b="1" dirty="0">
              <a:solidFill>
                <a:schemeClr val="tx2">
                  <a:lumMod val="60000"/>
                  <a:lumOff val="40000"/>
                </a:schemeClr>
              </a:solidFill>
              <a:latin typeface="Calibri Light" pitchFamily="34" charset="0"/>
              <a:cs typeface="Calibri Light" pitchFamily="34" charset="0"/>
            </a:endParaRPr>
          </a:p>
        </p:txBody>
      </p:sp>
      <p:sp>
        <p:nvSpPr>
          <p:cNvPr id="18" name="Content Placeholder 2"/>
          <p:cNvSpPr txBox="1">
            <a:spLocks/>
          </p:cNvSpPr>
          <p:nvPr/>
        </p:nvSpPr>
        <p:spPr>
          <a:xfrm>
            <a:off x="381000" y="1981200"/>
            <a:ext cx="8229600" cy="3962400"/>
          </a:xfrm>
          <a:prstGeom prst="rect">
            <a:avLst/>
          </a:prstGeom>
        </p:spPr>
        <p:txBody>
          <a:bodyPr vert="horz" lIns="91440" tIns="45720" rIns="91440" bIns="45720" rtlCol="0">
            <a:noAutofit/>
          </a:bodyPr>
          <a:lstStyle/>
          <a:p>
            <a:pPr marL="342900" lvl="0" indent="-342900" algn="just">
              <a:spcBef>
                <a:spcPct val="20000"/>
              </a:spcBef>
              <a:buFont typeface="Wingdings" pitchFamily="2" charset="2"/>
              <a:buChar char="Ø"/>
              <a:defRPr/>
            </a:pPr>
            <a:r>
              <a:rPr lang="sr-Latn-RS" sz="2600" dirty="0" smtClean="0">
                <a:solidFill>
                  <a:schemeClr val="tx2">
                    <a:lumMod val="60000"/>
                    <a:lumOff val="40000"/>
                  </a:schemeClr>
                </a:solidFill>
                <a:latin typeface="Calibri Light" pitchFamily="34" charset="0"/>
                <a:cs typeface="Calibri Light" pitchFamily="34" charset="0"/>
              </a:rPr>
              <a:t>Created project deliverables should be evaluated (Annex QA13)</a:t>
            </a:r>
            <a:endParaRPr lang="sr-Latn-RS" sz="2600" dirty="0" smtClean="0">
              <a:solidFill>
                <a:schemeClr val="tx2">
                  <a:lumMod val="60000"/>
                  <a:lumOff val="40000"/>
                </a:schemeClr>
              </a:solidFill>
              <a:latin typeface="Calibri Light" pitchFamily="34" charset="0"/>
              <a:cs typeface="Calibri Light" pitchFamily="34" charset="0"/>
            </a:endParaRPr>
          </a:p>
          <a:p>
            <a:pPr marL="342900" lvl="0" indent="-342900" algn="just">
              <a:spcBef>
                <a:spcPct val="20000"/>
              </a:spcBef>
              <a:buFont typeface="Wingdings" pitchFamily="2" charset="2"/>
              <a:buChar char="Ø"/>
              <a:defRPr/>
            </a:pPr>
            <a:endParaRPr lang="sr-Latn-RS" sz="2600" dirty="0" smtClean="0">
              <a:solidFill>
                <a:schemeClr val="tx2">
                  <a:lumMod val="60000"/>
                  <a:lumOff val="40000"/>
                </a:schemeClr>
              </a:solidFill>
              <a:latin typeface="Calibri Light" pitchFamily="34" charset="0"/>
              <a:cs typeface="Calibri Light" pitchFamily="34" charset="0"/>
            </a:endParaRPr>
          </a:p>
        </p:txBody>
      </p:sp>
    </p:spTree>
    <p:extLst>
      <p:ext uri="{BB962C8B-B14F-4D97-AF65-F5344CB8AC3E}">
        <p14:creationId xmlns="" xmlns:p14="http://schemas.microsoft.com/office/powerpoint/2010/main" val="31884283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1853</TotalTime>
  <Words>283</Words>
  <Application>Microsoft Office PowerPoint</Application>
  <PresentationFormat>On-screen Show (4:3)</PresentationFormat>
  <Paragraphs>45</Paragraphs>
  <Slides>4</Slides>
  <Notes>4</Notes>
  <HiddenSlides>0</HiddenSlides>
  <MMClips>0</MMClips>
  <ScaleCrop>false</ScaleCrop>
  <HeadingPairs>
    <vt:vector size="4" baseType="variant">
      <vt:variant>
        <vt:lpstr>Theme</vt:lpstr>
      </vt:variant>
      <vt:variant>
        <vt:i4>1</vt:i4>
      </vt:variant>
      <vt:variant>
        <vt:lpstr>Slide Titles</vt:lpstr>
      </vt:variant>
      <vt:variant>
        <vt:i4>4</vt:i4>
      </vt:variant>
    </vt:vector>
  </HeadingPairs>
  <TitlesOfParts>
    <vt:vector size="5" baseType="lpstr">
      <vt:lpstr>Office Theme</vt:lpstr>
      <vt:lpstr>Slide 1</vt:lpstr>
      <vt:lpstr>Modifications of QAP</vt:lpstr>
      <vt:lpstr>WP5 – to do list</vt:lpstr>
      <vt:lpstr>Deliverable evaluation</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Milan</dc:creator>
  <cp:lastModifiedBy>Milan</cp:lastModifiedBy>
  <cp:revision>56</cp:revision>
  <dcterms:created xsi:type="dcterms:W3CDTF">2006-08-16T00:00:00Z</dcterms:created>
  <dcterms:modified xsi:type="dcterms:W3CDTF">2021-06-21T21:09:00Z</dcterms:modified>
</cp:coreProperties>
</file>